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4BB15-92AE-49E7-BB63-F1C79AEB28AA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58A9B-B90C-45EA-A652-C881E6378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4BB15-92AE-49E7-BB63-F1C79AEB28AA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58A9B-B90C-45EA-A652-C881E6378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4BB15-92AE-49E7-BB63-F1C79AEB28AA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58A9B-B90C-45EA-A652-C881E6378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4BB15-92AE-49E7-BB63-F1C79AEB28AA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58A9B-B90C-45EA-A652-C881E6378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4BB15-92AE-49E7-BB63-F1C79AEB28AA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58A9B-B90C-45EA-A652-C881E6378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4BB15-92AE-49E7-BB63-F1C79AEB28AA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58A9B-B90C-45EA-A652-C881E6378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4BB15-92AE-49E7-BB63-F1C79AEB28AA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58A9B-B90C-45EA-A652-C881E6378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4BB15-92AE-49E7-BB63-F1C79AEB28AA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58A9B-B90C-45EA-A652-C881E6378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4BB15-92AE-49E7-BB63-F1C79AEB28AA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58A9B-B90C-45EA-A652-C881E6378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4BB15-92AE-49E7-BB63-F1C79AEB28AA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58A9B-B90C-45EA-A652-C881E6378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4BB15-92AE-49E7-BB63-F1C79AEB28AA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58A9B-B90C-45EA-A652-C881E6378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4BB15-92AE-49E7-BB63-F1C79AEB28AA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58A9B-B90C-45EA-A652-C881E6378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81001"/>
            <a:ext cx="8610600" cy="6096000"/>
          </a:xfrm>
        </p:spPr>
        <p:txBody>
          <a:bodyPr>
            <a:noAutofit/>
          </a:bodyPr>
          <a:lstStyle/>
          <a:p>
            <a:r>
              <a:rPr lang="en-US" sz="6000" b="1" i="1" u="sng" dirty="0" smtClean="0"/>
              <a:t>KANYA MAHAVIDYALAYA KHARKHODA</a:t>
            </a:r>
            <a:br>
              <a:rPr lang="en-US" sz="6000" b="1" i="1" u="sng" dirty="0" smtClean="0"/>
            </a:br>
            <a:r>
              <a:rPr lang="en-US" sz="6000" b="1" i="1" u="sng" dirty="0" smtClean="0"/>
              <a:t/>
            </a:r>
            <a:br>
              <a:rPr lang="en-US" sz="6000" b="1" i="1" u="sng" dirty="0" smtClean="0"/>
            </a:br>
            <a:r>
              <a:rPr lang="hi-IN" sz="6000" b="1" i="1" u="sng" dirty="0" smtClean="0"/>
              <a:t>हिंदी विभाग</a:t>
            </a:r>
            <a:r>
              <a:rPr lang="en-US" sz="6000" b="1" i="1" u="sng" dirty="0" smtClean="0"/>
              <a:t/>
            </a:r>
            <a:br>
              <a:rPr lang="en-US" sz="6000" b="1" i="1" u="sng" dirty="0" smtClean="0"/>
            </a:br>
            <a:r>
              <a:rPr lang="en-US" sz="6000" b="1" i="1" u="sng" dirty="0" smtClean="0"/>
              <a:t/>
            </a:r>
            <a:br>
              <a:rPr lang="en-US" sz="6000" b="1" i="1" u="sng" dirty="0" smtClean="0"/>
            </a:br>
            <a:r>
              <a:rPr lang="en-US" sz="6000" b="1" i="1" dirty="0" smtClean="0"/>
              <a:t>Mrs. </a:t>
            </a:r>
            <a:r>
              <a:rPr lang="en-US" sz="6000" b="1" i="1" dirty="0" err="1" smtClean="0"/>
              <a:t>Permila</a:t>
            </a:r>
            <a:r>
              <a:rPr lang="en-US" sz="6000" b="1" i="1" dirty="0" smtClean="0"/>
              <a:t> Devi </a:t>
            </a:r>
            <a:r>
              <a:rPr lang="hi-IN" sz="6000" b="1" i="1" u="sng" dirty="0" smtClean="0"/>
              <a:t/>
            </a:r>
            <a:br>
              <a:rPr lang="hi-IN" sz="6000" b="1" i="1" u="sng" dirty="0" smtClean="0"/>
            </a:b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1371600" y="6857999"/>
            <a:ext cx="6400800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28601"/>
            <a:ext cx="8534400" cy="6019800"/>
          </a:xfrm>
        </p:spPr>
        <p:txBody>
          <a:bodyPr/>
          <a:lstStyle/>
          <a:p>
            <a:r>
              <a:rPr lang="hi-IN" sz="8800" dirty="0" smtClean="0"/>
              <a:t>आचार्य हजारीप्रसाद द्विवेदी का साहित्यिक परिचय </a:t>
            </a:r>
            <a:endParaRPr lang="en-US" sz="8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1371600" y="6629399"/>
            <a:ext cx="6400800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2362"/>
          </a:xfrm>
        </p:spPr>
        <p:txBody>
          <a:bodyPr>
            <a:normAutofit/>
          </a:bodyPr>
          <a:lstStyle/>
          <a:p>
            <a:pPr algn="l"/>
            <a:r>
              <a:rPr lang="hi-IN" sz="5600" b="1" u="sng" dirty="0" smtClean="0"/>
              <a:t>जीवन-परिचय</a:t>
            </a:r>
            <a:r>
              <a:rPr lang="hi-IN" sz="2700" b="1" u="sng" dirty="0" smtClean="0"/>
              <a:t>:</a:t>
            </a:r>
            <a:r>
              <a:rPr lang="hi-IN" sz="2700" dirty="0" smtClean="0"/>
              <a:t> </a:t>
            </a:r>
            <a:r>
              <a:rPr lang="hi-IN" sz="3400" dirty="0" smtClean="0"/>
              <a:t>आचार्य हजारीप्रसाद द्विवेदी का जन्म उत्तर प्रदेश के बलिया जिले के आरतदुबे के छपरा </a:t>
            </a:r>
            <a:r>
              <a:rPr lang="hi-IN" sz="3400" dirty="0" smtClean="0"/>
              <a:t>गाँव </a:t>
            </a:r>
            <a:r>
              <a:rPr lang="hi-IN" sz="3400" dirty="0" smtClean="0"/>
              <a:t>में </a:t>
            </a:r>
            <a:r>
              <a:rPr lang="hi-IN" sz="3400" dirty="0" smtClean="0"/>
              <a:t>सन</a:t>
            </a:r>
            <a:r>
              <a:rPr lang="en-US" sz="3400" dirty="0" smtClean="0"/>
              <a:t>1907</a:t>
            </a:r>
            <a:r>
              <a:rPr lang="hi-IN" sz="3400" dirty="0" smtClean="0"/>
              <a:t>में हुआ था| सन</a:t>
            </a:r>
            <a:r>
              <a:rPr lang="en-US" sz="3400" dirty="0" smtClean="0"/>
              <a:t>1930</a:t>
            </a:r>
            <a:r>
              <a:rPr lang="hi-IN" sz="3400" dirty="0" smtClean="0"/>
              <a:t> में आचार्य हजारीप्रसाद द्विवेदी की नियुक्ति शांति-निकेतन के हिंदी भवन में डायरेक्टर के पद पर हुई| वे भारत सरकार की अनेक समितियों के निदेशक तथा सदस्य के रूप में हिंदी भाषा तथा साहित्य की सेवा करते हुआ सन</a:t>
            </a:r>
            <a:r>
              <a:rPr lang="en-US" sz="3400" dirty="0" smtClean="0"/>
              <a:t>1979</a:t>
            </a:r>
            <a:r>
              <a:rPr lang="hi-IN" sz="3400" dirty="0" smtClean="0"/>
              <a:t>में स्वर्ग सिधार गए| </a:t>
            </a:r>
            <a:endParaRPr lang="en-US" sz="3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1"/>
            <a:ext cx="7772400" cy="1143000"/>
          </a:xfrm>
        </p:spPr>
        <p:txBody>
          <a:bodyPr>
            <a:noAutofit/>
          </a:bodyPr>
          <a:lstStyle/>
          <a:p>
            <a:r>
              <a:rPr lang="hi-IN" sz="7200" b="1" u="sng" dirty="0" smtClean="0"/>
              <a:t>प्रमुख रचनायें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676400"/>
            <a:ext cx="8229600" cy="4876800"/>
          </a:xfrm>
        </p:spPr>
        <p:txBody>
          <a:bodyPr>
            <a:noAutofit/>
          </a:bodyPr>
          <a:lstStyle/>
          <a:p>
            <a:pPr algn="l"/>
            <a:r>
              <a:rPr lang="hi-IN" sz="3600" dirty="0" smtClean="0">
                <a:solidFill>
                  <a:schemeClr val="tx1"/>
                </a:solidFill>
              </a:rPr>
              <a:t>सूर साहित्य, हिंदी साहित्य की भूमिका, सूरदास और उनका काव्य, कबीर, मेघदूत, एक पुरानी कहानी, लालित्य मिमासा, चारुचन्द्रलेख, अशोक के फूल, विचार-प्रवाह, विचार और वितर्क, कुटज, कल्पलता, हिंदी साहित्य का आदिकाल, मध्यकालीन धर्म साधना आदि इनकी प्रमुख</a:t>
            </a:r>
            <a:r>
              <a:rPr lang="hi-IN" sz="3600" b="1" u="sng" dirty="0" smtClean="0">
                <a:solidFill>
                  <a:schemeClr val="tx1"/>
                </a:solidFill>
              </a:rPr>
              <a:t> </a:t>
            </a:r>
            <a:r>
              <a:rPr lang="hi-IN" sz="3600" dirty="0" smtClean="0">
                <a:solidFill>
                  <a:schemeClr val="tx1"/>
                </a:solidFill>
              </a:rPr>
              <a:t>रचनायें है|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1295400"/>
          </a:xfrm>
        </p:spPr>
        <p:txBody>
          <a:bodyPr>
            <a:noAutofit/>
          </a:bodyPr>
          <a:lstStyle/>
          <a:p>
            <a:r>
              <a:rPr lang="hi-IN" sz="6600" b="1" u="sng" dirty="0" smtClean="0"/>
              <a:t>साहित्यिक विशेषताए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828800"/>
            <a:ext cx="8305800" cy="4572000"/>
          </a:xfrm>
        </p:spPr>
        <p:txBody>
          <a:bodyPr>
            <a:normAutofit fontScale="92500" lnSpcReduction="10000"/>
          </a:bodyPr>
          <a:lstStyle/>
          <a:p>
            <a:r>
              <a:rPr lang="hi-IN" b="1" i="1" dirty="0" smtClean="0">
                <a:solidFill>
                  <a:schemeClr val="tx1"/>
                </a:solidFill>
              </a:rPr>
              <a:t>प्राचीन एवं नवीनता का समन्वय:</a:t>
            </a:r>
            <a:r>
              <a:rPr lang="hi-IN" dirty="0" smtClean="0"/>
              <a:t> </a:t>
            </a:r>
            <a:r>
              <a:rPr lang="hi-IN" dirty="0" smtClean="0">
                <a:solidFill>
                  <a:schemeClr val="tx1"/>
                </a:solidFill>
              </a:rPr>
              <a:t>उन्होंने अपने निबंधो में जहां एक ओर सनातन जीवन-दर्शन और साहित्य-सिद्धांतो को अपनाया है, वहीं दूसरी ओर अपने युग के नवीन अनुभव को लिया है|</a:t>
            </a:r>
          </a:p>
          <a:p>
            <a:endParaRPr lang="hi-IN" dirty="0" smtClean="0"/>
          </a:p>
          <a:p>
            <a:pPr algn="l"/>
            <a:r>
              <a:rPr lang="hi-IN" b="1" i="1" dirty="0" smtClean="0">
                <a:solidFill>
                  <a:schemeClr val="tx1"/>
                </a:solidFill>
              </a:rPr>
              <a:t>विषयों की विवधता: </a:t>
            </a:r>
            <a:r>
              <a:rPr lang="hi-IN" dirty="0" smtClean="0">
                <a:solidFill>
                  <a:schemeClr val="tx1"/>
                </a:solidFill>
              </a:rPr>
              <a:t>अपने विस्तृत जीवन-अनुभव के आधार पर ही उन्होंने अनेक विषयों को अपने निबंधो का आधार बनाया है| जैसे: सांस्कृतिक निबंध, ज्योतिष संबंधी,समीक्षात्मक, नैतिक, वृक्ष और प्रकृति संबंधी|  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>
            <a:normAutofit fontScale="90000"/>
          </a:bodyPr>
          <a:lstStyle/>
          <a:p>
            <a:pPr algn="l"/>
            <a:r>
              <a:rPr lang="hi-IN" sz="3600" b="1" i="1" dirty="0" smtClean="0"/>
              <a:t>भारतीय संस्कृति में विश्वास: </a:t>
            </a:r>
            <a:r>
              <a:rPr lang="hi-IN" sz="3100" dirty="0" smtClean="0"/>
              <a:t>आचार्य हजारीप्रसाद द्विवेदी सदैव भारतीय संस्कृति के पक्षधर बने रहे| इसीलिए उनके निबंध-साहित्य में भारतीय संस्कृति की महानता की तस्वीर देखी जा सकती है| द्विवेदी जी विश्व के सभी मनुष्यो में एक सामान्य मानव संस्कृति के दर्शन करते है| भारतीय संस्कृति के प्रति विश्वास एवं निष्ठा रखने का यह भी एक कारण है|</a:t>
            </a:r>
            <a:r>
              <a:rPr lang="hi-IN" sz="3000" dirty="0" smtClean="0"/>
              <a:t/>
            </a:r>
            <a:br>
              <a:rPr lang="hi-IN" sz="3000" dirty="0" smtClean="0"/>
            </a:br>
            <a:r>
              <a:rPr lang="hi-IN" sz="3000" dirty="0" smtClean="0"/>
              <a:t/>
            </a:r>
            <a:br>
              <a:rPr lang="hi-IN" sz="3000" dirty="0" smtClean="0"/>
            </a:br>
            <a:r>
              <a:rPr lang="hi-IN" sz="4000" b="1" i="1" dirty="0" smtClean="0"/>
              <a:t>भाव </a:t>
            </a:r>
            <a:r>
              <a:rPr lang="hi-IN" sz="4000" b="1" i="1" dirty="0" smtClean="0"/>
              <a:t>तत्व </a:t>
            </a:r>
            <a:r>
              <a:rPr lang="hi-IN" sz="4000" b="1" i="1" dirty="0" smtClean="0"/>
              <a:t>की प्रधानता: </a:t>
            </a:r>
            <a:r>
              <a:rPr lang="hi-IN" sz="3100" dirty="0" smtClean="0"/>
              <a:t>वे गंभीर-से-गंभीर विचार को भी भावात्मक शैली में लिखकर उसे अत्यंत सहज रूप में प्रस्तुत करने की कला में निपुण </a:t>
            </a:r>
            <a:r>
              <a:rPr lang="hi-IN" sz="3100" dirty="0" smtClean="0"/>
              <a:t>हैं| </a:t>
            </a:r>
            <a:r>
              <a:rPr lang="hi-IN" sz="3100" dirty="0" smtClean="0"/>
              <a:t>इसी कारण उनके निबंधो में कही विचारो की जटिलता अनुभव नही होती|</a:t>
            </a:r>
            <a:endParaRPr lang="en-US" sz="3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6278562"/>
          </a:xfrm>
        </p:spPr>
        <p:txBody>
          <a:bodyPr>
            <a:normAutofit fontScale="90000"/>
          </a:bodyPr>
          <a:lstStyle/>
          <a:p>
            <a:pPr algn="l"/>
            <a:r>
              <a:rPr lang="hi-IN" sz="3600" b="1" i="1" dirty="0" smtClean="0"/>
              <a:t>प्रकृति-वर्णन:</a:t>
            </a:r>
            <a:r>
              <a:rPr lang="hi-IN" dirty="0" smtClean="0"/>
              <a:t> </a:t>
            </a:r>
            <a:r>
              <a:rPr lang="hi-IN" sz="3000" dirty="0" smtClean="0"/>
              <a:t>प्रकृति और मानव का आदिकाल से </a:t>
            </a:r>
            <a:r>
              <a:rPr lang="hi-IN" sz="3000" dirty="0" smtClean="0"/>
              <a:t>गहरा संबंध </a:t>
            </a:r>
            <a:r>
              <a:rPr lang="hi-IN" sz="3000" dirty="0" smtClean="0"/>
              <a:t>रहा है| देवदारु निबंध के माध्यम से लेखक ने प्रकृति का सुंदर वर्णन किया है|</a:t>
            </a:r>
            <a:r>
              <a:rPr lang="en-US" sz="3000" dirty="0" smtClean="0"/>
              <a:t/>
            </a:r>
            <a:br>
              <a:rPr lang="en-US" sz="3000" dirty="0" smtClean="0"/>
            </a:br>
            <a:r>
              <a:rPr lang="hi-IN" sz="3000" dirty="0" smtClean="0"/>
              <a:t/>
            </a:r>
            <a:br>
              <a:rPr lang="hi-IN" sz="3000" dirty="0" smtClean="0"/>
            </a:br>
            <a:r>
              <a:rPr lang="hi-IN" sz="3600" b="1" i="1" dirty="0" smtClean="0"/>
              <a:t>संक्षिप्तता:</a:t>
            </a:r>
            <a:r>
              <a:rPr lang="hi-IN" sz="3000" dirty="0" smtClean="0"/>
              <a:t> उनके निबंध आकार की दृष्टि से संक्षिप्त </a:t>
            </a:r>
            <a:r>
              <a:rPr lang="hi-IN" sz="3000" dirty="0" smtClean="0"/>
              <a:t>हैं|  </a:t>
            </a:r>
            <a:r>
              <a:rPr lang="hi-IN" sz="3000" dirty="0" smtClean="0"/>
              <a:t>ये आकर में छोटे होते हुए भी भाव एवं विचार तत्व की दृष्टि से पूर्ण </a:t>
            </a:r>
            <a:r>
              <a:rPr lang="hi-IN" sz="3000" dirty="0" smtClean="0"/>
              <a:t>हैं|</a:t>
            </a:r>
            <a:r>
              <a:rPr lang="hi-IN" sz="3000" dirty="0" smtClean="0"/>
              <a:t/>
            </a:r>
            <a:br>
              <a:rPr lang="hi-IN" sz="3000" dirty="0" smtClean="0"/>
            </a:br>
            <a:r>
              <a:rPr lang="hi-IN" sz="3000" dirty="0" smtClean="0"/>
              <a:t/>
            </a:r>
            <a:br>
              <a:rPr lang="hi-IN" sz="3000" dirty="0" smtClean="0"/>
            </a:br>
            <a:r>
              <a:rPr lang="hi-IN" sz="3600" b="1" i="1" dirty="0" smtClean="0"/>
              <a:t>देश-प्रेम की भावना:</a:t>
            </a:r>
            <a:r>
              <a:rPr lang="hi-IN" sz="3000" dirty="0" smtClean="0"/>
              <a:t> </a:t>
            </a:r>
            <a:r>
              <a:rPr lang="hi-IN" sz="3200" dirty="0" smtClean="0"/>
              <a:t>हजारीप्रसाद द्विवेदी जी के निबंध-साहित्य में </a:t>
            </a:r>
            <a:r>
              <a:rPr lang="hi-IN" sz="3000" dirty="0" smtClean="0"/>
              <a:t>देश-प्रेम की भावना के सर्वत्र दर्शन होते है| वे देश-प्रेम को हर नागरिक का परम धर्म मानते है| इसलिए उन्होंने अपने निबंध-साहित्य में देश-प्रेम की भावना की बार-बार और अनेक प्रकार से अभिव्यक्ति की है| </a:t>
            </a:r>
            <a:r>
              <a:rPr lang="hi-IN" sz="3000" dirty="0" smtClean="0"/>
              <a:t>“मेरी जन्मभूमि” </a:t>
            </a:r>
            <a:r>
              <a:rPr lang="hi-IN" sz="3000" dirty="0" smtClean="0"/>
              <a:t>निबंध इस दृष्टि से अत्यंत उत्तम निबंध है| </a:t>
            </a:r>
            <a:br>
              <a:rPr lang="hi-IN" sz="3000" dirty="0" smtClean="0"/>
            </a:br>
            <a:r>
              <a:rPr lang="hi-IN" sz="3000" dirty="0" smtClean="0"/>
              <a:t/>
            </a:r>
            <a:br>
              <a:rPr lang="hi-IN" sz="3000" dirty="0" smtClean="0"/>
            </a:br>
            <a:r>
              <a:rPr lang="hi-IN" sz="3000" dirty="0" smtClean="0"/>
              <a:t/>
            </a:r>
            <a:br>
              <a:rPr lang="hi-IN" sz="3000" dirty="0" smtClean="0"/>
            </a:b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>
            <a:normAutofit/>
          </a:bodyPr>
          <a:lstStyle/>
          <a:p>
            <a:r>
              <a:rPr lang="hi-IN" sz="8800" i="1" dirty="0" smtClean="0"/>
              <a:t>भाषा-शैली: </a:t>
            </a:r>
            <a:r>
              <a:rPr lang="en-US" sz="3600" i="1" dirty="0" smtClean="0"/>
              <a:t/>
            </a:r>
            <a:br>
              <a:rPr lang="en-US" sz="3600" i="1" dirty="0" smtClean="0"/>
            </a:br>
            <a:r>
              <a:rPr lang="hi-IN" dirty="0" smtClean="0"/>
              <a:t>वे विषय को सरल-सहज </a:t>
            </a:r>
            <a:r>
              <a:rPr lang="hi-IN" dirty="0" smtClean="0"/>
              <a:t>भावों में </a:t>
            </a:r>
            <a:r>
              <a:rPr lang="hi-IN" dirty="0" smtClean="0"/>
              <a:t>इस प्रकर व्यक्त करते </a:t>
            </a:r>
            <a:r>
              <a:rPr lang="hi-IN" dirty="0" smtClean="0"/>
              <a:t>हैं किपाठक </a:t>
            </a:r>
            <a:r>
              <a:rPr lang="hi-IN" dirty="0" smtClean="0"/>
              <a:t>विषय को </a:t>
            </a:r>
            <a:r>
              <a:rPr lang="hi-IN" dirty="0" smtClean="0"/>
              <a:t>हृदयंगम </a:t>
            </a:r>
            <a:r>
              <a:rPr lang="hi-IN" smtClean="0"/>
              <a:t>करते हैं| </a:t>
            </a:r>
            <a:r>
              <a:rPr lang="hi-IN" dirty="0" smtClean="0"/>
              <a:t>द्विवेदी जी की तत्सम प्रधान साहित्यिक भाषा है|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299</Words>
  <Application>Microsoft Office PowerPoint</Application>
  <PresentationFormat>On-screen Show (4:3)</PresentationFormat>
  <Paragraphs>12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KANYA MAHAVIDYALAYA KHARKHODA  हिंदी विभाग  Mrs. Permila Devi  </vt:lpstr>
      <vt:lpstr>आचार्य हजारीप्रसाद द्विवेदी का साहित्यिक परिचय </vt:lpstr>
      <vt:lpstr>जीवन-परिचय: आचार्य हजारीप्रसाद द्विवेदी का जन्म उत्तर प्रदेश के बलिया जिले के आरतदुबे के छपरा गाँव में सन1907में हुआ था| सन1930 में आचार्य हजारीप्रसाद द्विवेदी की नियुक्ति शांति-निकेतन के हिंदी भवन में डायरेक्टर के पद पर हुई| वे भारत सरकार की अनेक समितियों के निदेशक तथा सदस्य के रूप में हिंदी भाषा तथा साहित्य की सेवा करते हुआ सन1979में स्वर्ग सिधार गए| </vt:lpstr>
      <vt:lpstr>प्रमुख रचनायें</vt:lpstr>
      <vt:lpstr>साहित्यिक विशेषताए</vt:lpstr>
      <vt:lpstr>भारतीय संस्कृति में विश्वास: आचार्य हजारीप्रसाद द्विवेदी सदैव भारतीय संस्कृति के पक्षधर बने रहे| इसीलिए उनके निबंध-साहित्य में भारतीय संस्कृति की महानता की तस्वीर देखी जा सकती है| द्विवेदी जी विश्व के सभी मनुष्यो में एक सामान्य मानव संस्कृति के दर्शन करते है| भारतीय संस्कृति के प्रति विश्वास एवं निष्ठा रखने का यह भी एक कारण है|  भाव तत्व की प्रधानता: वे गंभीर-से-गंभीर विचार को भी भावात्मक शैली में लिखकर उसे अत्यंत सहज रूप में प्रस्तुत करने की कला में निपुण हैं| इसी कारण उनके निबंधो में कही विचारो की जटिलता अनुभव नही होती|</vt:lpstr>
      <vt:lpstr>प्रकृति-वर्णन: प्रकृति और मानव का आदिकाल से गहरा संबंध रहा है| देवदारु निबंध के माध्यम से लेखक ने प्रकृति का सुंदर वर्णन किया है|  संक्षिप्तता: उनके निबंध आकार की दृष्टि से संक्षिप्त हैं|  ये आकर में छोटे होते हुए भी भाव एवं विचार तत्व की दृष्टि से पूर्ण हैं|  देश-प्रेम की भावना: हजारीप्रसाद द्विवेदी जी के निबंध-साहित्य में देश-प्रेम की भावना के सर्वत्र दर्शन होते है| वे देश-प्रेम को हर नागरिक का परम धर्म मानते है| इसलिए उन्होंने अपने निबंध-साहित्य में देश-प्रेम की भावना की बार-बार और अनेक प्रकार से अभिव्यक्ति की है| “मेरी जन्मभूमि” निबंध इस दृष्टि से अत्यंत उत्तम निबंध है|    </vt:lpstr>
      <vt:lpstr>भाषा-शैली:  वे विषय को सरल-सहज भावों में इस प्रकर व्यक्त करते हैं किपाठक विषय को हृदयंगम करते हैं| द्विवेदी जी की तत्सम प्रधान साहित्यिक भाषा है|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KANYA MAHAVIDYALAYA KHARKHODA  हिंदी विभाग  Mrs. Permila Devi</dc:title>
  <dc:creator>User</dc:creator>
  <cp:lastModifiedBy>User</cp:lastModifiedBy>
  <cp:revision>20</cp:revision>
  <dcterms:created xsi:type="dcterms:W3CDTF">2020-04-08T08:33:33Z</dcterms:created>
  <dcterms:modified xsi:type="dcterms:W3CDTF">2020-04-18T08:39:06Z</dcterms:modified>
</cp:coreProperties>
</file>